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
  </p:notesMasterIdLst>
  <p:sldIdLst>
    <p:sldId id="256" r:id="rId2"/>
    <p:sldId id="257" r:id="rId3"/>
    <p:sldId id="258" r:id="rId4"/>
  </p:sldIdLst>
  <p:sldSz cx="12192000" cy="6858000"/>
  <p:notesSz cx="6858000" cy="9144000"/>
  <p:embeddedFontLst>
    <p:embeddedFont>
      <p:font typeface="Helvetica Neue" panose="02000503000000020004" pitchFamily="2" charset="0"/>
      <p:regular r:id="rId6"/>
      <p:bold r:id="rId7"/>
      <p:italic r:id="rId8"/>
      <p:boldItalic r:id="rId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4" roundtripDataSignature="AMtx7mjiQ7+Y2rsIwdxOJuDK6yXX0p6T8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7"/>
  </p:normalViewPr>
  <p:slideViewPr>
    <p:cSldViewPr snapToGrid="0">
      <p:cViewPr varScale="1">
        <p:scale>
          <a:sx n="104" d="100"/>
          <a:sy n="104" d="100"/>
        </p:scale>
        <p:origin x="89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font" Target="fonts/font1.fntdata"/><Relationship Id="rId5" Type="http://schemas.openxmlformats.org/officeDocument/2006/relationships/notesMaster" Target="notesMasters/notesMaster1.xml"/><Relationship Id="rId1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 Id="rId14"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167A5612-F569-4329-F558-008F7574E459}"/>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D76507FC-5E96-C0F6-5943-0219B67C37C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D993268D-514C-B42F-E5D6-DF06E97C689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86300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1126863" y="1961352"/>
            <a:ext cx="5823472" cy="1852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126863" y="4165599"/>
            <a:ext cx="5738308" cy="1353383"/>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8" name="Google Shape;18;p5"/>
          <p:cNvPicPr preferRelativeResize="0"/>
          <p:nvPr/>
        </p:nvPicPr>
        <p:blipFill rotWithShape="1">
          <a:blip r:embed="rId2">
            <a:alphaModFix/>
          </a:blip>
          <a:srcRect l="51541" r="599"/>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1" name="Google Shape;21;p5" descr="A blue and white logo&#10;&#10;Description automatically generated"/>
          <p:cNvPicPr preferRelativeResize="0"/>
          <p:nvPr/>
        </p:nvPicPr>
        <p:blipFill rotWithShape="1">
          <a:blip r:embed="rId5">
            <a:alphaModFix/>
          </a:blip>
          <a:srcRect/>
          <a:stretch/>
        </p:blipFill>
        <p:spPr>
          <a:xfrm>
            <a:off x="1090661" y="751698"/>
            <a:ext cx="2436309" cy="973698"/>
          </a:xfrm>
          <a:prstGeom prst="rect">
            <a:avLst/>
          </a:prstGeom>
          <a:noFill/>
          <a:ln>
            <a:noFill/>
          </a:ln>
        </p:spPr>
      </p:pic>
      <p:sp>
        <p:nvSpPr>
          <p:cNvPr id="22" name="Google Shape;22;p5"/>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787878"/>
                </a:solidFill>
                <a:latin typeface="Arial"/>
                <a:ea typeface="Arial"/>
                <a:cs typeface="Arial"/>
                <a:sym typeface="Arial"/>
              </a:defRPr>
            </a:lvl1pPr>
            <a:lvl2pPr marL="0" lvl="1" indent="0" algn="r">
              <a:spcBef>
                <a:spcPts val="0"/>
              </a:spcBef>
              <a:buNone/>
              <a:defRPr sz="1200" b="0" i="0" u="none" strike="noStrike" cap="none">
                <a:solidFill>
                  <a:srgbClr val="787878"/>
                </a:solidFill>
                <a:latin typeface="Arial"/>
                <a:ea typeface="Arial"/>
                <a:cs typeface="Arial"/>
                <a:sym typeface="Arial"/>
              </a:defRPr>
            </a:lvl2pPr>
            <a:lvl3pPr marL="0" lvl="2" indent="0" algn="r">
              <a:spcBef>
                <a:spcPts val="0"/>
              </a:spcBef>
              <a:buNone/>
              <a:defRPr sz="1200" b="0" i="0" u="none" strike="noStrike" cap="none">
                <a:solidFill>
                  <a:srgbClr val="787878"/>
                </a:solidFill>
                <a:latin typeface="Arial"/>
                <a:ea typeface="Arial"/>
                <a:cs typeface="Arial"/>
                <a:sym typeface="Arial"/>
              </a:defRPr>
            </a:lvl3pPr>
            <a:lvl4pPr marL="0" lvl="3" indent="0" algn="r">
              <a:spcBef>
                <a:spcPts val="0"/>
              </a:spcBef>
              <a:buNone/>
              <a:defRPr sz="1200" b="0" i="0" u="none" strike="noStrike" cap="none">
                <a:solidFill>
                  <a:srgbClr val="787878"/>
                </a:solidFill>
                <a:latin typeface="Arial"/>
                <a:ea typeface="Arial"/>
                <a:cs typeface="Arial"/>
                <a:sym typeface="Arial"/>
              </a:defRPr>
            </a:lvl4pPr>
            <a:lvl5pPr marL="0" lvl="4" indent="0" algn="r">
              <a:spcBef>
                <a:spcPts val="0"/>
              </a:spcBef>
              <a:buNone/>
              <a:defRPr sz="1200" b="0" i="0" u="none" strike="noStrike" cap="none">
                <a:solidFill>
                  <a:srgbClr val="787878"/>
                </a:solidFill>
                <a:latin typeface="Arial"/>
                <a:ea typeface="Arial"/>
                <a:cs typeface="Arial"/>
                <a:sym typeface="Arial"/>
              </a:defRPr>
            </a:lvl5pPr>
            <a:lvl6pPr marL="0" lvl="5" indent="0" algn="r">
              <a:spcBef>
                <a:spcPts val="0"/>
              </a:spcBef>
              <a:buNone/>
              <a:defRPr sz="1200" b="0" i="0" u="none" strike="noStrike" cap="none">
                <a:solidFill>
                  <a:srgbClr val="787878"/>
                </a:solidFill>
                <a:latin typeface="Arial"/>
                <a:ea typeface="Arial"/>
                <a:cs typeface="Arial"/>
                <a:sym typeface="Arial"/>
              </a:defRPr>
            </a:lvl6pPr>
            <a:lvl7pPr marL="0" lvl="6" indent="0" algn="r">
              <a:spcBef>
                <a:spcPts val="0"/>
              </a:spcBef>
              <a:buNone/>
              <a:defRPr sz="1200" b="0" i="0" u="none" strike="noStrike" cap="none">
                <a:solidFill>
                  <a:srgbClr val="787878"/>
                </a:solidFill>
                <a:latin typeface="Arial"/>
                <a:ea typeface="Arial"/>
                <a:cs typeface="Arial"/>
                <a:sym typeface="Arial"/>
              </a:defRPr>
            </a:lvl7pPr>
            <a:lvl8pPr marL="0" lvl="7" indent="0" algn="r">
              <a:spcBef>
                <a:spcPts val="0"/>
              </a:spcBef>
              <a:buNone/>
              <a:defRPr sz="1200" b="0" i="0" u="none" strike="noStrike" cap="none">
                <a:solidFill>
                  <a:srgbClr val="787878"/>
                </a:solidFill>
                <a:latin typeface="Arial"/>
                <a:ea typeface="Arial"/>
                <a:cs typeface="Arial"/>
                <a:sym typeface="Arial"/>
              </a:defRPr>
            </a:lvl8pPr>
            <a:lvl9pPr marL="0" lvl="8" indent="0" algn="r">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90661" y="210343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7" name="Google Shape;27;p6" descr="A blue and white logo&#10;&#10;Description automatically generated"/>
          <p:cNvPicPr preferRelativeResize="0"/>
          <p:nvPr/>
        </p:nvPicPr>
        <p:blipFill rotWithShape="1">
          <a:blip r:embed="rId4">
            <a:alphaModFix/>
          </a:blip>
          <a:srcRect/>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l="50941" t="19791" r="23232" b="26133"/>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l="50941" t="37818" r="36915" b="48994"/>
          <a:stretch/>
        </p:blipFill>
        <p:spPr>
          <a:xfrm>
            <a:off x="9144000" y="4612467"/>
            <a:ext cx="3048000" cy="2245533"/>
          </a:xfrm>
          <a:prstGeom prst="rect">
            <a:avLst/>
          </a:prstGeom>
          <a:noFill/>
          <a:ln>
            <a:noFill/>
          </a:ln>
        </p:spPr>
      </p:pic>
      <p:sp>
        <p:nvSpPr>
          <p:cNvPr id="30" name="Google Shape;30;p6"/>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6"/>
          <p:cNvSpPr txBox="1">
            <a:spLocks noGrp="1"/>
          </p:cNvSpPr>
          <p:nvPr>
            <p:ph type="subTitle" idx="1"/>
          </p:nvPr>
        </p:nvSpPr>
        <p:spPr>
          <a:xfrm>
            <a:off x="1064490" y="3571732"/>
            <a:ext cx="5738308" cy="135338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rgbClr val="0C4EA2"/>
        </a:solidFill>
        <a:effectLst/>
      </p:bgPr>
    </p:bg>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838200" y="2111924"/>
            <a:ext cx="538225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7"/>
          <p:cNvSpPr txBox="1">
            <a:spLocks noGrp="1"/>
          </p:cNvSpPr>
          <p:nvPr>
            <p:ph type="body" idx="1"/>
          </p:nvPr>
        </p:nvSpPr>
        <p:spPr>
          <a:xfrm>
            <a:off x="838199" y="3640456"/>
            <a:ext cx="5382258" cy="205467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7" descr="A blue and white logo&#10;&#10;Description automatically generated"/>
          <p:cNvPicPr preferRelativeResize="0"/>
          <p:nvPr/>
        </p:nvPicPr>
        <p:blipFill rotWithShape="1">
          <a:blip r:embed="rId2">
            <a:alphaModFix/>
          </a:blip>
          <a:srcRect/>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id="37" name="Google Shape;37;p7" descr="A black background with white text&#10;&#10;Description automatically generated"/>
          <p:cNvPicPr preferRelativeResize="0"/>
          <p:nvPr/>
        </p:nvPicPr>
        <p:blipFill rotWithShape="1">
          <a:blip r:embed="rId3">
            <a:alphaModFix/>
          </a:blip>
          <a:srcRect/>
          <a:stretch/>
        </p:blipFill>
        <p:spPr>
          <a:xfrm>
            <a:off x="728071" y="5923047"/>
            <a:ext cx="2801257" cy="623762"/>
          </a:xfrm>
          <a:prstGeom prst="rect">
            <a:avLst/>
          </a:prstGeom>
          <a:noFill/>
          <a:ln>
            <a:noFill/>
          </a:ln>
        </p:spPr>
      </p:pic>
      <p:sp>
        <p:nvSpPr>
          <p:cNvPr id="38" name="Google Shape;38;p7"/>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9" name="Google Shape;39;p7"/>
          <p:cNvSpPr/>
          <p:nvPr/>
        </p:nvSpPr>
        <p:spPr>
          <a:xfrm rot="-2655531" flipH="1">
            <a:off x="9407103" y="-2231139"/>
            <a:ext cx="4388324" cy="5395557"/>
          </a:xfrm>
          <a:custGeom>
            <a:avLst/>
            <a:gdLst/>
            <a:ahLst/>
            <a:cxnLst/>
            <a:rect l="l" t="t" r="r" b="b"/>
            <a:pathLst>
              <a:path w="5787352" h="6339313" extrusionOk="0">
                <a:moveTo>
                  <a:pt x="5787352" y="0"/>
                </a:moveTo>
                <a:lnTo>
                  <a:pt x="0" y="0"/>
                </a:lnTo>
                <a:lnTo>
                  <a:pt x="0" y="6339314"/>
                </a:lnTo>
                <a:lnTo>
                  <a:pt x="5787352" y="6339314"/>
                </a:lnTo>
                <a:lnTo>
                  <a:pt x="5787352" y="0"/>
                </a:lnTo>
                <a:close/>
              </a:path>
            </a:pathLst>
          </a:custGeom>
          <a:blipFill rotWithShape="1">
            <a:blip r:embed="rId4">
              <a:alphaModFix amt="44999"/>
            </a:blip>
            <a:stretch>
              <a:fillRect t="-6790" r="-9355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838200" y="164528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l="50941" t="37818" r="36915" b="48994"/>
          <a:stretch/>
        </p:blipFill>
        <p:spPr>
          <a:xfrm>
            <a:off x="9144000" y="4612467"/>
            <a:ext cx="3048000" cy="2245533"/>
          </a:xfrm>
          <a:prstGeom prst="rect">
            <a:avLst/>
          </a:prstGeom>
          <a:noFill/>
          <a:ln>
            <a:noFill/>
          </a:ln>
        </p:spPr>
      </p:pic>
      <p:sp>
        <p:nvSpPr>
          <p:cNvPr id="45" name="Google Shape;45;p8"/>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87878"/>
                </a:solidFill>
                <a:latin typeface="Arial"/>
                <a:ea typeface="Arial"/>
                <a:cs typeface="Arial"/>
                <a:sym typeface="Arial"/>
              </a:defRPr>
            </a:lvl1pPr>
            <a:lvl2pPr marL="0" marR="0" lvl="1" indent="0" algn="r" rtl="0">
              <a:spcBef>
                <a:spcPts val="0"/>
              </a:spcBef>
              <a:buNone/>
              <a:defRPr sz="1200" b="0" i="0" u="none" strike="noStrike" cap="none">
                <a:solidFill>
                  <a:srgbClr val="787878"/>
                </a:solidFill>
                <a:latin typeface="Arial"/>
                <a:ea typeface="Arial"/>
                <a:cs typeface="Arial"/>
                <a:sym typeface="Arial"/>
              </a:defRPr>
            </a:lvl2pPr>
            <a:lvl3pPr marL="0" marR="0" lvl="2" indent="0" algn="r" rtl="0">
              <a:spcBef>
                <a:spcPts val="0"/>
              </a:spcBef>
              <a:buNone/>
              <a:defRPr sz="1200" b="0" i="0" u="none" strike="noStrike" cap="none">
                <a:solidFill>
                  <a:srgbClr val="787878"/>
                </a:solidFill>
                <a:latin typeface="Arial"/>
                <a:ea typeface="Arial"/>
                <a:cs typeface="Arial"/>
                <a:sym typeface="Arial"/>
              </a:defRPr>
            </a:lvl3pPr>
            <a:lvl4pPr marL="0" marR="0" lvl="3" indent="0" algn="r" rtl="0">
              <a:spcBef>
                <a:spcPts val="0"/>
              </a:spcBef>
              <a:buNone/>
              <a:defRPr sz="1200" b="0" i="0" u="none" strike="noStrike" cap="none">
                <a:solidFill>
                  <a:srgbClr val="787878"/>
                </a:solidFill>
                <a:latin typeface="Arial"/>
                <a:ea typeface="Arial"/>
                <a:cs typeface="Arial"/>
                <a:sym typeface="Arial"/>
              </a:defRPr>
            </a:lvl4pPr>
            <a:lvl5pPr marL="0" marR="0" lvl="4" indent="0" algn="r" rtl="0">
              <a:spcBef>
                <a:spcPts val="0"/>
              </a:spcBef>
              <a:buNone/>
              <a:defRPr sz="1200" b="0" i="0" u="none" strike="noStrike" cap="none">
                <a:solidFill>
                  <a:srgbClr val="787878"/>
                </a:solidFill>
                <a:latin typeface="Arial"/>
                <a:ea typeface="Arial"/>
                <a:cs typeface="Arial"/>
                <a:sym typeface="Arial"/>
              </a:defRPr>
            </a:lvl5pPr>
            <a:lvl6pPr marL="0" marR="0" lvl="5" indent="0" algn="r" rtl="0">
              <a:spcBef>
                <a:spcPts val="0"/>
              </a:spcBef>
              <a:buNone/>
              <a:defRPr sz="1200" b="0" i="0" u="none" strike="noStrike" cap="none">
                <a:solidFill>
                  <a:srgbClr val="787878"/>
                </a:solidFill>
                <a:latin typeface="Arial"/>
                <a:ea typeface="Arial"/>
                <a:cs typeface="Arial"/>
                <a:sym typeface="Arial"/>
              </a:defRPr>
            </a:lvl6pPr>
            <a:lvl7pPr marL="0" marR="0" lvl="6" indent="0" algn="r" rtl="0">
              <a:spcBef>
                <a:spcPts val="0"/>
              </a:spcBef>
              <a:buNone/>
              <a:defRPr sz="1200" b="0" i="0" u="none" strike="noStrike" cap="none">
                <a:solidFill>
                  <a:srgbClr val="787878"/>
                </a:solidFill>
                <a:latin typeface="Arial"/>
                <a:ea typeface="Arial"/>
                <a:cs typeface="Arial"/>
                <a:sym typeface="Arial"/>
              </a:defRPr>
            </a:lvl7pPr>
            <a:lvl8pPr marL="0" marR="0" lvl="7" indent="0" algn="r" rtl="0">
              <a:spcBef>
                <a:spcPts val="0"/>
              </a:spcBef>
              <a:buNone/>
              <a:defRPr sz="1200" b="0" i="0" u="none" strike="noStrike" cap="none">
                <a:solidFill>
                  <a:srgbClr val="787878"/>
                </a:solidFill>
                <a:latin typeface="Arial"/>
                <a:ea typeface="Arial"/>
                <a:cs typeface="Arial"/>
                <a:sym typeface="Arial"/>
              </a:defRPr>
            </a:lvl8pPr>
            <a:lvl9pPr marL="0" marR="0" lvl="8" indent="0" algn="r" rtl="0">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1090068" y="2695929"/>
            <a:ext cx="6350759" cy="146614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2650"/>
              </a:buClr>
              <a:buSzPts val="2000"/>
              <a:buFont typeface="Helvetica Neue"/>
              <a:buNone/>
            </a:pPr>
            <a:r>
              <a:rPr lang="en-US" sz="2000" b="1" dirty="0">
                <a:solidFill>
                  <a:srgbClr val="022650"/>
                </a:solidFill>
              </a:rPr>
              <a:t>Resilience Building</a:t>
            </a:r>
            <a:br>
              <a:rPr lang="en-US" sz="2000" b="1" dirty="0">
                <a:solidFill>
                  <a:srgbClr val="022650"/>
                </a:solidFill>
              </a:rPr>
            </a:br>
            <a:r>
              <a:rPr lang="en-US" sz="2000" dirty="0">
                <a:solidFill>
                  <a:srgbClr val="022650"/>
                </a:solidFill>
              </a:rPr>
              <a:t>When Things Go Wrong</a:t>
            </a:r>
            <a:br>
              <a:rPr lang="en-US" sz="2000" dirty="0">
                <a:solidFill>
                  <a:srgbClr val="022650"/>
                </a:solidFill>
              </a:rPr>
            </a:br>
            <a:r>
              <a:rPr lang="en-US" sz="2000" dirty="0">
                <a:solidFill>
                  <a:srgbClr val="022650"/>
                </a:solidFill>
              </a:rPr>
              <a:t>Section 2 [Teachers-School Leaders-Parents]</a:t>
            </a:r>
            <a:endParaRPr dirty="0"/>
          </a:p>
        </p:txBody>
      </p:sp>
      <p:sp>
        <p:nvSpPr>
          <p:cNvPr id="51" name="Google Shape;51;p1"/>
          <p:cNvSpPr txBox="1"/>
          <p:nvPr/>
        </p:nvSpPr>
        <p:spPr>
          <a:xfrm>
            <a:off x="636608" y="2037144"/>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52;p1"/>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fontScale="90000"/>
          </a:bodyPr>
          <a:lstStyle/>
          <a:p>
            <a:pPr>
              <a:buClr>
                <a:schemeClr val="accent1"/>
              </a:buClr>
              <a:buSzPts val="4000"/>
            </a:pPr>
            <a:r>
              <a:rPr lang="en-US" sz="4000" dirty="0">
                <a:solidFill>
                  <a:schemeClr val="accent1"/>
                </a:solidFill>
              </a:rPr>
              <a:t>Experiencing Successful Crisis Management: Appreciative Inquiry: All our experiences matter!</a:t>
            </a:r>
            <a:endParaRPr dirty="0"/>
          </a:p>
        </p:txBody>
      </p:sp>
      <p:sp>
        <p:nvSpPr>
          <p:cNvPr id="58" name="Google Shape;58;p2"/>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59" name="Google Shape;59;p2"/>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0"/>
              </a:spcBef>
              <a:spcAft>
                <a:spcPts val="0"/>
              </a:spcAft>
              <a:buNone/>
            </a:pPr>
            <a:r>
              <a:rPr lang="en-US" sz="2500" dirty="0">
                <a:solidFill>
                  <a:srgbClr val="1B1C1D"/>
                </a:solidFill>
                <a:highlight>
                  <a:schemeClr val="lt1"/>
                </a:highlight>
                <a:latin typeface="Arial"/>
                <a:ea typeface="Arial"/>
                <a:cs typeface="Arial"/>
                <a:sym typeface="Arial"/>
              </a:rPr>
              <a:t>“Reflect on a previous positive experience while facing a crisis.”</a:t>
            </a:r>
          </a:p>
          <a:p>
            <a:pPr marL="0" lvl="0" indent="0" algn="ctr" rtl="0">
              <a:lnSpc>
                <a:spcPct val="115000"/>
              </a:lnSpc>
              <a:spcBef>
                <a:spcPts val="0"/>
              </a:spcBef>
              <a:spcAft>
                <a:spcPts val="0"/>
              </a:spcAft>
              <a:buNone/>
            </a:pPr>
            <a:endParaRPr lang="en-US" sz="2500" i="1" dirty="0">
              <a:solidFill>
                <a:srgbClr val="1B1C1D"/>
              </a:solidFill>
              <a:highlight>
                <a:schemeClr val="lt1"/>
              </a:highlight>
              <a:latin typeface="Arial"/>
              <a:cs typeface="Arial"/>
              <a:sym typeface="Arial"/>
            </a:endParaRPr>
          </a:p>
          <a:p>
            <a:pPr marL="0" lvl="0" indent="0" algn="ctr" rtl="0">
              <a:lnSpc>
                <a:spcPct val="115000"/>
              </a:lnSpc>
              <a:spcBef>
                <a:spcPts val="0"/>
              </a:spcBef>
              <a:spcAft>
                <a:spcPts val="0"/>
              </a:spcAft>
              <a:buNone/>
            </a:pPr>
            <a:r>
              <a:rPr lang="en-GB" sz="2400" i="1" dirty="0">
                <a:highlight>
                  <a:schemeClr val="lt1"/>
                </a:highlight>
              </a:rPr>
              <a:t>Then note individually the principles, actions, and skills that- in other words ‘the tools’- they you used in order to deal with the crisis.</a:t>
            </a:r>
            <a:endParaRPr sz="2400" i="1" dirty="0">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17B98C1B-CBB7-BCE1-C911-263598E78E50}"/>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D0612106-9E8F-99EE-8983-43C6BB497CCC}"/>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fontScale="90000"/>
          </a:bodyPr>
          <a:lstStyle/>
          <a:p>
            <a:pPr>
              <a:buClr>
                <a:schemeClr val="accent1"/>
              </a:buClr>
              <a:buSzPts val="4000"/>
            </a:pPr>
            <a:r>
              <a:rPr lang="en-US" sz="4000" dirty="0">
                <a:solidFill>
                  <a:schemeClr val="accent1"/>
                </a:solidFill>
              </a:rPr>
              <a:t>Experiencing Successful Crisis Management: Appreciative Inquiry: All our experiences matter!</a:t>
            </a:r>
            <a:endParaRPr dirty="0"/>
          </a:p>
        </p:txBody>
      </p:sp>
      <p:sp>
        <p:nvSpPr>
          <p:cNvPr id="58" name="Google Shape;58;p2">
            <a:extLst>
              <a:ext uri="{FF2B5EF4-FFF2-40B4-BE49-F238E27FC236}">
                <a16:creationId xmlns:a16="http://schemas.microsoft.com/office/drawing/2014/main" id="{FEF913DB-97FF-CC10-C642-C184333D757F}"/>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9" name="Google Shape;59;p2">
            <a:extLst>
              <a:ext uri="{FF2B5EF4-FFF2-40B4-BE49-F238E27FC236}">
                <a16:creationId xmlns:a16="http://schemas.microsoft.com/office/drawing/2014/main" id="{7FDF59F5-64D7-9F9E-458B-428D1E9E305E}"/>
              </a:ext>
            </a:extLst>
          </p:cNvPr>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0"/>
              </a:spcBef>
              <a:spcAft>
                <a:spcPts val="0"/>
              </a:spcAft>
              <a:buNone/>
            </a:pPr>
            <a:r>
              <a:rPr lang="en-US" sz="2500" dirty="0">
                <a:solidFill>
                  <a:srgbClr val="1B1C1D"/>
                </a:solidFill>
                <a:highlight>
                  <a:schemeClr val="lt1"/>
                </a:highlight>
                <a:latin typeface="Arial"/>
                <a:ea typeface="Arial"/>
                <a:cs typeface="Arial"/>
                <a:sym typeface="Arial"/>
              </a:rPr>
              <a:t>“Reflect on a previous positive experience while facing a crisis.”</a:t>
            </a:r>
          </a:p>
          <a:p>
            <a:pPr marL="0" lvl="0" indent="0" algn="ctr" rtl="0">
              <a:lnSpc>
                <a:spcPct val="115000"/>
              </a:lnSpc>
              <a:spcBef>
                <a:spcPts val="0"/>
              </a:spcBef>
              <a:spcAft>
                <a:spcPts val="0"/>
              </a:spcAft>
              <a:buNone/>
            </a:pPr>
            <a:endParaRPr lang="en-US" sz="2500" i="1" dirty="0">
              <a:solidFill>
                <a:srgbClr val="1B1C1D"/>
              </a:solidFill>
              <a:highlight>
                <a:schemeClr val="lt1"/>
              </a:highlight>
              <a:latin typeface="Arial"/>
              <a:cs typeface="Arial"/>
              <a:sym typeface="Arial"/>
            </a:endParaRPr>
          </a:p>
          <a:p>
            <a:pPr marL="0" lvl="0" indent="0" algn="ctr" rtl="0">
              <a:lnSpc>
                <a:spcPct val="115000"/>
              </a:lnSpc>
              <a:spcBef>
                <a:spcPts val="0"/>
              </a:spcBef>
              <a:spcAft>
                <a:spcPts val="0"/>
              </a:spcAft>
              <a:buNone/>
            </a:pPr>
            <a:r>
              <a:rPr lang="en-US" sz="2500" i="1" dirty="0">
                <a:solidFill>
                  <a:srgbClr val="1B1C1D"/>
                </a:solidFill>
                <a:highlight>
                  <a:schemeClr val="lt1"/>
                </a:highlight>
                <a:latin typeface="Arial"/>
                <a:cs typeface="Arial"/>
                <a:sym typeface="Arial"/>
              </a:rPr>
              <a:t>Create a manual for dealing with a crisis: </a:t>
            </a:r>
          </a:p>
          <a:p>
            <a:pPr marL="0" lvl="0" indent="0" algn="ctr" rtl="0">
              <a:lnSpc>
                <a:spcPct val="115000"/>
              </a:lnSpc>
              <a:spcBef>
                <a:spcPts val="0"/>
              </a:spcBef>
              <a:spcAft>
                <a:spcPts val="0"/>
              </a:spcAft>
              <a:buNone/>
            </a:pPr>
            <a:r>
              <a:rPr lang="en-US" sz="2500" i="1" dirty="0">
                <a:solidFill>
                  <a:srgbClr val="1B1C1D"/>
                </a:solidFill>
                <a:highlight>
                  <a:schemeClr val="lt1"/>
                </a:highlight>
                <a:latin typeface="Arial"/>
                <a:cs typeface="Arial"/>
                <a:sym typeface="Arial"/>
              </a:rPr>
              <a:t>What principles, actions and skills are required?</a:t>
            </a:r>
          </a:p>
          <a:p>
            <a:pPr marL="0" lvl="0" indent="0" algn="ctr" rtl="0">
              <a:lnSpc>
                <a:spcPct val="115000"/>
              </a:lnSpc>
              <a:spcBef>
                <a:spcPts val="0"/>
              </a:spcBef>
              <a:spcAft>
                <a:spcPts val="0"/>
              </a:spcAft>
              <a:buNone/>
            </a:pPr>
            <a:r>
              <a:rPr lang="en-US" sz="2500" i="1" dirty="0">
                <a:solidFill>
                  <a:srgbClr val="1B1C1D"/>
                </a:solidFill>
                <a:highlight>
                  <a:schemeClr val="lt1"/>
                </a:highlight>
                <a:latin typeface="Arial"/>
                <a:cs typeface="Arial"/>
                <a:sym typeface="Arial"/>
              </a:rPr>
              <a:t>Do they apply on a cyber-crisis as well?</a:t>
            </a:r>
          </a:p>
        </p:txBody>
      </p:sp>
    </p:spTree>
    <p:extLst>
      <p:ext uri="{BB962C8B-B14F-4D97-AF65-F5344CB8AC3E}">
        <p14:creationId xmlns:p14="http://schemas.microsoft.com/office/powerpoint/2010/main" val="558329181"/>
      </p:ext>
    </p:extLst>
  </p:cSld>
  <p:clrMapOvr>
    <a:masterClrMapping/>
  </p:clrMapOvr>
</p:sld>
</file>

<file path=ppt/theme/theme1.xml><?xml version="1.0" encoding="utf-8"?>
<a:theme xmlns:a="http://schemas.openxmlformats.org/drawingml/2006/main"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123</Words>
  <Application>Microsoft Macintosh PowerPoint</Application>
  <PresentationFormat>Widescreen</PresentationFormat>
  <Paragraphs>14</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Helvetica Neue</vt:lpstr>
      <vt:lpstr>Calibri</vt:lpstr>
      <vt:lpstr>Arial</vt:lpstr>
      <vt:lpstr>Office Theme</vt:lpstr>
      <vt:lpstr>Resilience Building When Things Go Wrong Section 2 [Teachers-School Leaders-Parents]</vt:lpstr>
      <vt:lpstr>Experiencing Successful Crisis Management: Appreciative Inquiry: All our experiences matter!</vt:lpstr>
      <vt:lpstr>Experiencing Successful Crisis Management: Appreciative Inquiry: All our experiences matter!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Effrosyni Kostara</dc:creator>
  <cp:lastModifiedBy>Effrosyni Kostara</cp:lastModifiedBy>
  <cp:revision>2</cp:revision>
  <dcterms:created xsi:type="dcterms:W3CDTF">2024-07-08T07:52:32Z</dcterms:created>
  <dcterms:modified xsi:type="dcterms:W3CDTF">2025-07-30T16:24:04Z</dcterms:modified>
</cp:coreProperties>
</file>